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gif>
</file>

<file path=ppt/media/image3.gif>
</file>

<file path=ppt/media/image30.jp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0b5ea99f56_13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0b5ea99f56_13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我们的注册登陆页面十分简洁，所以用户可以花费很短时间就完成这一步骤。只需要姓名，用户名，邮件和密码就可以注册一个新账号。这里有一个动图，显示用户是如何在我们的网站注册登录的。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0b47eb3eca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0b47eb3eca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0b47eb3eca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0b47eb3eca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CN"/>
              <a:t>基于的假设：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zh-CN"/>
              <a:t>drone走直线、robot走车的路线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zh-CN"/>
              <a:t>drone、robot有重量限制和最大路程限制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CN"/>
              <a:t>计算的结果：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zh-CN"/>
              <a:t>pickup time、delivery time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zh-CN"/>
              <a:t>service price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zh-CN"/>
              <a:t>计算的过程：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0b47eb3eca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0b47eb3eca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b47eb3eca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0b47eb3eca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0b5ea99f56_13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0b5ea99f56_13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b47eb3eca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b47eb3eca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0b47eb3eca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0b47eb3eca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0b3c1c5ed3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0b3c1c5ed3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0b3c1c5ed3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0b3c1c5ed3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b3c1c5ed3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b3c1c5ed3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0b3f72e160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0b3f72e160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0b3c1c5ed3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0b3c1c5ed3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0b5ea99f5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0b5ea99f5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0b5ea99f5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10b5ea99f5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b47eb3eca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10b47eb3ec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b47eb3eca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b47eb3eca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b5ea99f5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0b5ea99f5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我们分析了目标用户的需求，并把他们分成两类：追求速度型和经济适用型。第一种用户群体会有更轻量的包裹，比如文件，但是需要以更快的时间送达。我们可以用无人机来满足他们的需求，因为无人机可以走直线，更快。第二种用户群体包裹更重，更倾向于经济适用的寄送方式。我们可以用机器人来满足他们的需求，因为机器人可以承载的重量更大。</a:t>
            </a:r>
            <a:endParaRPr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这里有一个清晰的用户使用路线图，我们的平台在满足用户的需求的同时，也非常方便实用。用户使用我们产品的流程可以分成三步：注册登录，填写订单信息，以及结账交易。具体每一步是如何实现的会在后面提及。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0b47eb3eca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0b47eb3eca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b5ea99f56_1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0b5ea99f56_1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0b5ea99f56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0b5ea99f56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0b5ea99f56_1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0b5ea99f56_1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youtube.com/watch?v=04vbk0RKcxw" TargetMode="External"/><Relationship Id="rId4" Type="http://schemas.openxmlformats.org/officeDocument/2006/relationships/image" Target="../media/image2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6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Relationship Id="rId4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8.png"/><Relationship Id="rId4" Type="http://schemas.openxmlformats.org/officeDocument/2006/relationships/image" Target="../media/image21.png"/><Relationship Id="rId5" Type="http://schemas.openxmlformats.org/officeDocument/2006/relationships/image" Target="../media/image19.png"/><Relationship Id="rId6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/>
          <p:nvPr/>
        </p:nvSpPr>
        <p:spPr>
          <a:xfrm>
            <a:off x="3207725" y="2437375"/>
            <a:ext cx="3630900" cy="22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3207725" y="2410963"/>
            <a:ext cx="37350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chemeClr val="lt1"/>
                </a:solidFill>
              </a:rPr>
              <a:t>Instructor: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chemeClr val="lt1"/>
                </a:solidFill>
              </a:rPr>
              <a:t>Kevin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chemeClr val="lt1"/>
                </a:solidFill>
              </a:rPr>
              <a:t>Frontend: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chemeClr val="lt1"/>
                </a:solidFill>
              </a:rPr>
              <a:t>Jie Xu , Hengguang Li, Wenzheng Li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chemeClr val="lt1"/>
                </a:solidFill>
              </a:rPr>
              <a:t>Backend: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chemeClr val="lt1"/>
                </a:solidFill>
              </a:rPr>
              <a:t>Shaoshuai Xu (tech lead), Tianhao Han, Weike Yu, Hung-Hsi Lin, Mingcheng Li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chemeClr val="lt1"/>
                </a:solidFill>
              </a:rPr>
              <a:t>System Design: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chemeClr val="lt1"/>
                </a:solidFill>
              </a:rPr>
              <a:t>Shaoshuai Xu, Tianhao Han, Hung-Hsi Lin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36" name="Google Shape;136;p13"/>
          <p:cNvSpPr txBox="1"/>
          <p:nvPr>
            <p:ph type="ctrTitle"/>
          </p:nvPr>
        </p:nvSpPr>
        <p:spPr>
          <a:xfrm>
            <a:off x="3378475" y="143642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LaiDelivery </a:t>
            </a:r>
            <a:endParaRPr b="1"/>
          </a:p>
        </p:txBody>
      </p:sp>
      <p:sp>
        <p:nvSpPr>
          <p:cNvPr id="137" name="Google Shape;137;p13"/>
          <p:cNvSpPr txBox="1"/>
          <p:nvPr>
            <p:ph idx="1" type="subTitle"/>
          </p:nvPr>
        </p:nvSpPr>
        <p:spPr>
          <a:xfrm>
            <a:off x="6570750" y="1778875"/>
            <a:ext cx="20850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zh-CN" sz="1200"/>
              <a:t>Make Delivery Easy &amp; Fast</a:t>
            </a:r>
            <a:endParaRPr i="1" sz="1200"/>
          </a:p>
        </p:txBody>
      </p:sp>
      <p:sp>
        <p:nvSpPr>
          <p:cNvPr id="138" name="Google Shape;138;p13"/>
          <p:cNvSpPr txBox="1"/>
          <p:nvPr/>
        </p:nvSpPr>
        <p:spPr>
          <a:xfrm>
            <a:off x="4788775" y="3932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9" name="Google Shape;139;p1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3282900"/>
            <a:ext cx="1954550" cy="186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3"/>
          <p:cNvSpPr txBox="1"/>
          <p:nvPr/>
        </p:nvSpPr>
        <p:spPr>
          <a:xfrm>
            <a:off x="4054150" y="4881000"/>
            <a:ext cx="851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2022.01.03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3"/>
          <p:cNvSpPr txBox="1"/>
          <p:nvPr/>
        </p:nvSpPr>
        <p:spPr>
          <a:xfrm>
            <a:off x="3207725" y="1191425"/>
            <a:ext cx="3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FFF2CC"/>
                </a:solidFill>
                <a:latin typeface="Lato"/>
                <a:ea typeface="Lato"/>
                <a:cs typeface="Lato"/>
                <a:sym typeface="Lato"/>
              </a:rPr>
              <a:t>Dispatch &amp; Delivery Management App Project </a:t>
            </a:r>
            <a:endParaRPr>
              <a:solidFill>
                <a:srgbClr val="FFF2C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13"/>
          <p:cNvSpPr txBox="1"/>
          <p:nvPr/>
        </p:nvSpPr>
        <p:spPr>
          <a:xfrm>
            <a:off x="3207725" y="2132575"/>
            <a:ext cx="8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Team 3</a:t>
            </a:r>
            <a:endParaRPr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/>
              <a:t>Login/Register </a:t>
            </a:r>
            <a:endParaRPr/>
          </a:p>
        </p:txBody>
      </p:sp>
      <p:pic>
        <p:nvPicPr>
          <p:cNvPr id="231" name="Google Shape;2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1038" y="1239642"/>
            <a:ext cx="6871826" cy="332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"/>
          <p:cNvSpPr txBox="1"/>
          <p:nvPr>
            <p:ph type="title"/>
          </p:nvPr>
        </p:nvSpPr>
        <p:spPr>
          <a:xfrm>
            <a:off x="540300" y="105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2.1 Package Input &amp; Delivery Options </a:t>
            </a:r>
            <a:endParaRPr/>
          </a:p>
        </p:txBody>
      </p:sp>
      <p:pic>
        <p:nvPicPr>
          <p:cNvPr id="237" name="Google Shape;2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4625" y="1898500"/>
            <a:ext cx="2573375" cy="193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3"/>
          <p:cNvSpPr/>
          <p:nvPr/>
        </p:nvSpPr>
        <p:spPr>
          <a:xfrm>
            <a:off x="6504050" y="2698650"/>
            <a:ext cx="1001700" cy="726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3"/>
          <p:cNvSpPr/>
          <p:nvPr/>
        </p:nvSpPr>
        <p:spPr>
          <a:xfrm>
            <a:off x="7617150" y="2811300"/>
            <a:ext cx="827400" cy="726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3"/>
          <p:cNvSpPr/>
          <p:nvPr/>
        </p:nvSpPr>
        <p:spPr>
          <a:xfrm>
            <a:off x="5977125" y="876000"/>
            <a:ext cx="1528500" cy="4038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FF0000"/>
                </a:solidFill>
              </a:rPr>
              <a:t>Invalid options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FF0000"/>
                </a:solidFill>
              </a:rPr>
              <a:t>weight / location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241" name="Google Shape;241;p23"/>
          <p:cNvCxnSpPr>
            <a:stCxn id="240" idx="2"/>
            <a:endCxn id="238" idx="0"/>
          </p:cNvCxnSpPr>
          <p:nvPr/>
        </p:nvCxnSpPr>
        <p:spPr>
          <a:xfrm>
            <a:off x="6741375" y="1279800"/>
            <a:ext cx="263400" cy="1419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2" name="Google Shape;242;p23"/>
          <p:cNvSpPr/>
          <p:nvPr/>
        </p:nvSpPr>
        <p:spPr>
          <a:xfrm>
            <a:off x="7505750" y="875996"/>
            <a:ext cx="1638300" cy="3075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FF0000"/>
                </a:solidFill>
              </a:rPr>
              <a:t>valid options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FF0000"/>
                </a:solidFill>
              </a:rPr>
              <a:t>estimated time / price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243" name="Google Shape;243;p23"/>
          <p:cNvCxnSpPr>
            <a:stCxn id="242" idx="2"/>
            <a:endCxn id="239" idx="0"/>
          </p:cNvCxnSpPr>
          <p:nvPr/>
        </p:nvCxnSpPr>
        <p:spPr>
          <a:xfrm flipH="1">
            <a:off x="8030900" y="1183496"/>
            <a:ext cx="294000" cy="1627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4" name="Google Shape;24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32200"/>
            <a:ext cx="5979827" cy="2838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2.2 </a:t>
            </a:r>
            <a:r>
              <a:rPr lang="zh-CN"/>
              <a:t>Option Algorithm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4"/>
          <p:cNvSpPr txBox="1"/>
          <p:nvPr>
            <p:ph idx="1" type="body"/>
          </p:nvPr>
        </p:nvSpPr>
        <p:spPr>
          <a:xfrm>
            <a:off x="1297500" y="1339450"/>
            <a:ext cx="3024600" cy="3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Two options: drone &amp; robot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Corner case check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weight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location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Calculate pick-up time and delivery time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drone: straight path / robot: car path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find nearest distribution center (priority queue) and calculate the estimated pick-up time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calculate the estimated delivery time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Calculate the service price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check if user is a member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based on pickup &amp; delivery time </a:t>
            </a:r>
            <a:endParaRPr/>
          </a:p>
        </p:txBody>
      </p:sp>
      <p:pic>
        <p:nvPicPr>
          <p:cNvPr id="251" name="Google Shape;2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7625" y="312350"/>
            <a:ext cx="3798226" cy="464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/>
          <p:nvPr>
            <p:ph type="title"/>
          </p:nvPr>
        </p:nvSpPr>
        <p:spPr>
          <a:xfrm>
            <a:off x="540300" y="105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3</a:t>
            </a:r>
            <a:r>
              <a:rPr lang="zh-CN"/>
              <a:t>. Package List</a:t>
            </a:r>
            <a:endParaRPr/>
          </a:p>
        </p:txBody>
      </p:sp>
      <p:sp>
        <p:nvSpPr>
          <p:cNvPr id="257" name="Google Shape;257;p25"/>
          <p:cNvSpPr txBox="1"/>
          <p:nvPr/>
        </p:nvSpPr>
        <p:spPr>
          <a:xfrm>
            <a:off x="1044725" y="628050"/>
            <a:ext cx="7613400" cy="12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lang="zh-CN">
                <a:solidFill>
                  <a:schemeClr val="lt1"/>
                </a:solidFill>
              </a:rPr>
              <a:t>Plan to send a package but not sure about the details?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lt1"/>
                </a:solidFill>
              </a:rPr>
              <a:t>No big deal,  you can save a draft order and edit/delete/checkout it at any time!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zh-CN">
                <a:solidFill>
                  <a:schemeClr val="lt1"/>
                </a:solidFill>
              </a:rPr>
              <a:t>Package information will be sync with our database, and no need to worry losing them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8" name="Google Shape;2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725" y="1711075"/>
            <a:ext cx="7230160" cy="34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/>
          <p:nvPr>
            <p:ph type="title"/>
          </p:nvPr>
        </p:nvSpPr>
        <p:spPr>
          <a:xfrm>
            <a:off x="540300" y="105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4. Cart &amp; Checkout</a:t>
            </a:r>
            <a:endParaRPr/>
          </a:p>
        </p:txBody>
      </p:sp>
      <p:pic>
        <p:nvPicPr>
          <p:cNvPr id="264" name="Google Shape;26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43750"/>
            <a:ext cx="9144001" cy="359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7"/>
          <p:cNvSpPr/>
          <p:nvPr/>
        </p:nvSpPr>
        <p:spPr>
          <a:xfrm>
            <a:off x="7561500" y="4042775"/>
            <a:ext cx="677700" cy="655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7"/>
          <p:cNvSpPr/>
          <p:nvPr/>
        </p:nvSpPr>
        <p:spPr>
          <a:xfrm>
            <a:off x="7076950" y="2689500"/>
            <a:ext cx="2206200" cy="26028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7"/>
          <p:cNvSpPr txBox="1"/>
          <p:nvPr/>
        </p:nvSpPr>
        <p:spPr>
          <a:xfrm>
            <a:off x="7900350" y="3621550"/>
            <a:ext cx="114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cart controller for business analysis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7"/>
          <p:cNvSpPr txBox="1"/>
          <p:nvPr/>
        </p:nvSpPr>
        <p:spPr>
          <a:xfrm>
            <a:off x="6203375" y="2252500"/>
            <a:ext cx="195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move two 53* from Tmp DeliveryOrder to DeliveryOrder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7"/>
          <p:cNvSpPr txBox="1"/>
          <p:nvPr/>
        </p:nvSpPr>
        <p:spPr>
          <a:xfrm>
            <a:off x="1035575" y="2167950"/>
            <a:ext cx="753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checkout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4765925" y="1568325"/>
            <a:ext cx="887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communicate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27"/>
          <p:cNvSpPr txBox="1"/>
          <p:nvPr>
            <p:ph type="title"/>
          </p:nvPr>
        </p:nvSpPr>
        <p:spPr>
          <a:xfrm>
            <a:off x="540300" y="105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4. Cart &amp; Checkout</a:t>
            </a:r>
            <a:endParaRPr/>
          </a:p>
        </p:txBody>
      </p:sp>
      <p:sp>
        <p:nvSpPr>
          <p:cNvPr id="276" name="Google Shape;276;p27"/>
          <p:cNvSpPr/>
          <p:nvPr/>
        </p:nvSpPr>
        <p:spPr>
          <a:xfrm>
            <a:off x="5574575" y="165850"/>
            <a:ext cx="1302300" cy="655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7" name="Google Shape;277;p27"/>
          <p:cNvSpPr txBox="1"/>
          <p:nvPr/>
        </p:nvSpPr>
        <p:spPr>
          <a:xfrm>
            <a:off x="7561500" y="4409625"/>
            <a:ext cx="67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 / DS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8" name="Google Shape;278;p27"/>
          <p:cNvSpPr txBox="1"/>
          <p:nvPr/>
        </p:nvSpPr>
        <p:spPr>
          <a:xfrm>
            <a:off x="5552225" y="3081900"/>
            <a:ext cx="988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53*, 53*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27"/>
          <p:cNvSpPr txBox="1"/>
          <p:nvPr/>
        </p:nvSpPr>
        <p:spPr>
          <a:xfrm>
            <a:off x="5659775" y="2746750"/>
            <a:ext cx="1087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DeliveryOrder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27"/>
          <p:cNvSpPr/>
          <p:nvPr/>
        </p:nvSpPr>
        <p:spPr>
          <a:xfrm>
            <a:off x="5552225" y="2790900"/>
            <a:ext cx="1302300" cy="797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7"/>
          <p:cNvSpPr txBox="1"/>
          <p:nvPr/>
        </p:nvSpPr>
        <p:spPr>
          <a:xfrm>
            <a:off x="4766050" y="1845550"/>
            <a:ext cx="78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return 53*, 53*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5552225" y="1422550"/>
            <a:ext cx="1302300" cy="797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7"/>
          <p:cNvSpPr txBox="1"/>
          <p:nvPr/>
        </p:nvSpPr>
        <p:spPr>
          <a:xfrm>
            <a:off x="5552225" y="1744750"/>
            <a:ext cx="1302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53*, 53*, 53, 42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5552225" y="1400475"/>
            <a:ext cx="1347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TmpDeliveryOrder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183800" y="2133150"/>
            <a:ext cx="677700" cy="655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7"/>
          <p:cNvSpPr/>
          <p:nvPr/>
        </p:nvSpPr>
        <p:spPr>
          <a:xfrm>
            <a:off x="3619750" y="1422550"/>
            <a:ext cx="1146300" cy="797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7"/>
          <p:cNvSpPr/>
          <p:nvPr/>
        </p:nvSpPr>
        <p:spPr>
          <a:xfrm>
            <a:off x="1656675" y="3202425"/>
            <a:ext cx="1146300" cy="607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7"/>
          <p:cNvSpPr/>
          <p:nvPr/>
        </p:nvSpPr>
        <p:spPr>
          <a:xfrm>
            <a:off x="1656675" y="2181225"/>
            <a:ext cx="1146300" cy="607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7"/>
          <p:cNvSpPr/>
          <p:nvPr/>
        </p:nvSpPr>
        <p:spPr>
          <a:xfrm>
            <a:off x="1656675" y="1133475"/>
            <a:ext cx="1146300" cy="607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400" y="2181225"/>
            <a:ext cx="390525" cy="3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7"/>
          <p:cNvSpPr txBox="1"/>
          <p:nvPr/>
        </p:nvSpPr>
        <p:spPr>
          <a:xfrm>
            <a:off x="183800" y="2521900"/>
            <a:ext cx="67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 53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7"/>
          <p:cNvSpPr txBox="1"/>
          <p:nvPr/>
        </p:nvSpPr>
        <p:spPr>
          <a:xfrm>
            <a:off x="1811175" y="1175775"/>
            <a:ext cx="83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Cart_tmp controller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7"/>
          <p:cNvSpPr txBox="1"/>
          <p:nvPr/>
        </p:nvSpPr>
        <p:spPr>
          <a:xfrm>
            <a:off x="1811175" y="2223525"/>
            <a:ext cx="83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Checkout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controller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7"/>
          <p:cNvSpPr txBox="1"/>
          <p:nvPr/>
        </p:nvSpPr>
        <p:spPr>
          <a:xfrm>
            <a:off x="1811175" y="3244725"/>
            <a:ext cx="83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Cart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controller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5" name="Google Shape;295;p27"/>
          <p:cNvSpPr txBox="1"/>
          <p:nvPr/>
        </p:nvSpPr>
        <p:spPr>
          <a:xfrm>
            <a:off x="3799150" y="1400463"/>
            <a:ext cx="787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Cart_Tmp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6" name="Google Shape;296;p27"/>
          <p:cNvCxnSpPr/>
          <p:nvPr/>
        </p:nvCxnSpPr>
        <p:spPr>
          <a:xfrm>
            <a:off x="3619750" y="1744750"/>
            <a:ext cx="11463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" name="Google Shape;297;p27"/>
          <p:cNvSpPr/>
          <p:nvPr/>
        </p:nvSpPr>
        <p:spPr>
          <a:xfrm>
            <a:off x="3619750" y="2790900"/>
            <a:ext cx="1146300" cy="797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8" name="Google Shape;298;p27"/>
          <p:cNvCxnSpPr/>
          <p:nvPr/>
        </p:nvCxnSpPr>
        <p:spPr>
          <a:xfrm>
            <a:off x="3619750" y="3081900"/>
            <a:ext cx="11463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27"/>
          <p:cNvSpPr txBox="1"/>
          <p:nvPr/>
        </p:nvSpPr>
        <p:spPr>
          <a:xfrm>
            <a:off x="3947950" y="2746750"/>
            <a:ext cx="535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Cart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0" name="Google Shape;300;p27"/>
          <p:cNvCxnSpPr/>
          <p:nvPr/>
        </p:nvCxnSpPr>
        <p:spPr>
          <a:xfrm>
            <a:off x="5552225" y="1745050"/>
            <a:ext cx="130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27"/>
          <p:cNvCxnSpPr/>
          <p:nvPr/>
        </p:nvCxnSpPr>
        <p:spPr>
          <a:xfrm>
            <a:off x="5552225" y="3082200"/>
            <a:ext cx="130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2" name="Google Shape;302;p27"/>
          <p:cNvSpPr/>
          <p:nvPr/>
        </p:nvSpPr>
        <p:spPr>
          <a:xfrm>
            <a:off x="7249200" y="2790900"/>
            <a:ext cx="1302300" cy="797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7"/>
          <p:cNvSpPr txBox="1"/>
          <p:nvPr/>
        </p:nvSpPr>
        <p:spPr>
          <a:xfrm>
            <a:off x="7356750" y="2746750"/>
            <a:ext cx="1087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Cart_business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4" name="Google Shape;304;p27"/>
          <p:cNvCxnSpPr/>
          <p:nvPr/>
        </p:nvCxnSpPr>
        <p:spPr>
          <a:xfrm>
            <a:off x="7249200" y="3082200"/>
            <a:ext cx="130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27"/>
          <p:cNvCxnSpPr>
            <a:stCxn id="285" idx="3"/>
            <a:endCxn id="289" idx="1"/>
          </p:cNvCxnSpPr>
          <p:nvPr/>
        </p:nvCxnSpPr>
        <p:spPr>
          <a:xfrm flipH="1" rot="10800000">
            <a:off x="861500" y="1437450"/>
            <a:ext cx="795300" cy="1023600"/>
          </a:xfrm>
          <a:prstGeom prst="bentConnector3">
            <a:avLst>
              <a:gd fmla="val 22026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6" name="Google Shape;306;p27"/>
          <p:cNvSpPr txBox="1"/>
          <p:nvPr/>
        </p:nvSpPr>
        <p:spPr>
          <a:xfrm>
            <a:off x="1063700" y="1175775"/>
            <a:ext cx="753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view cart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7" name="Google Shape;307;p27"/>
          <p:cNvCxnSpPr>
            <a:stCxn id="285" idx="3"/>
            <a:endCxn id="288" idx="1"/>
          </p:cNvCxnSpPr>
          <p:nvPr/>
        </p:nvCxnSpPr>
        <p:spPr>
          <a:xfrm>
            <a:off x="861500" y="2461050"/>
            <a:ext cx="795300" cy="240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27"/>
          <p:cNvCxnSpPr>
            <a:stCxn id="285" idx="3"/>
            <a:endCxn id="287" idx="1"/>
          </p:cNvCxnSpPr>
          <p:nvPr/>
        </p:nvCxnSpPr>
        <p:spPr>
          <a:xfrm>
            <a:off x="861500" y="2461050"/>
            <a:ext cx="795300" cy="1045200"/>
          </a:xfrm>
          <a:prstGeom prst="bentConnector3">
            <a:avLst>
              <a:gd fmla="val 22026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9" name="Google Shape;309;p27"/>
          <p:cNvSpPr txBox="1"/>
          <p:nvPr/>
        </p:nvSpPr>
        <p:spPr>
          <a:xfrm>
            <a:off x="987500" y="3081900"/>
            <a:ext cx="75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view order history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27"/>
          <p:cNvSpPr txBox="1"/>
          <p:nvPr/>
        </p:nvSpPr>
        <p:spPr>
          <a:xfrm>
            <a:off x="3619750" y="1744750"/>
            <a:ext cx="988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53*, 53*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27"/>
          <p:cNvSpPr txBox="1"/>
          <p:nvPr/>
        </p:nvSpPr>
        <p:spPr>
          <a:xfrm>
            <a:off x="3619750" y="3081900"/>
            <a:ext cx="988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53*, 53*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2" name="Google Shape;312;p27"/>
          <p:cNvCxnSpPr>
            <a:stCxn id="289" idx="3"/>
            <a:endCxn id="310" idx="1"/>
          </p:cNvCxnSpPr>
          <p:nvPr/>
        </p:nvCxnSpPr>
        <p:spPr>
          <a:xfrm>
            <a:off x="2802975" y="1437375"/>
            <a:ext cx="816900" cy="484500"/>
          </a:xfrm>
          <a:prstGeom prst="bentConnector3">
            <a:avLst>
              <a:gd fmla="val 88836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3" name="Google Shape;313;p27"/>
          <p:cNvSpPr txBox="1"/>
          <p:nvPr/>
        </p:nvSpPr>
        <p:spPr>
          <a:xfrm>
            <a:off x="2802850" y="1143525"/>
            <a:ext cx="988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communicate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27"/>
          <p:cNvSpPr txBox="1"/>
          <p:nvPr/>
        </p:nvSpPr>
        <p:spPr>
          <a:xfrm>
            <a:off x="2817613" y="1356175"/>
            <a:ext cx="78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return 53*, 53*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5" name="Google Shape;315;p27"/>
          <p:cNvCxnSpPr>
            <a:stCxn id="286" idx="3"/>
            <a:endCxn id="283" idx="1"/>
          </p:cNvCxnSpPr>
          <p:nvPr/>
        </p:nvCxnSpPr>
        <p:spPr>
          <a:xfrm>
            <a:off x="4766050" y="1821250"/>
            <a:ext cx="786300" cy="1005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6" name="Google Shape;316;p27"/>
          <p:cNvSpPr txBox="1"/>
          <p:nvPr/>
        </p:nvSpPr>
        <p:spPr>
          <a:xfrm>
            <a:off x="1095200" y="1356175"/>
            <a:ext cx="63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show</a:t>
            </a: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53*, 53*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7" name="Google Shape;317;p27"/>
          <p:cNvCxnSpPr>
            <a:stCxn id="288" idx="3"/>
            <a:endCxn id="282" idx="2"/>
          </p:cNvCxnSpPr>
          <p:nvPr/>
        </p:nvCxnSpPr>
        <p:spPr>
          <a:xfrm flipH="1" rot="10800000">
            <a:off x="2802975" y="2219925"/>
            <a:ext cx="3400500" cy="265200"/>
          </a:xfrm>
          <a:prstGeom prst="bentConnector2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27"/>
          <p:cNvCxnSpPr>
            <a:stCxn id="282" idx="2"/>
            <a:endCxn id="280" idx="0"/>
          </p:cNvCxnSpPr>
          <p:nvPr/>
        </p:nvCxnSpPr>
        <p:spPr>
          <a:xfrm flipH="1" rot="-5400000">
            <a:off x="5918225" y="2505100"/>
            <a:ext cx="570900" cy="6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27"/>
          <p:cNvCxnSpPr>
            <a:stCxn id="287" idx="3"/>
            <a:endCxn id="311" idx="1"/>
          </p:cNvCxnSpPr>
          <p:nvPr/>
        </p:nvCxnSpPr>
        <p:spPr>
          <a:xfrm flipH="1" rot="10800000">
            <a:off x="2802975" y="3258825"/>
            <a:ext cx="816900" cy="247500"/>
          </a:xfrm>
          <a:prstGeom prst="bentConnector3">
            <a:avLst>
              <a:gd fmla="val 83955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27"/>
          <p:cNvCxnSpPr>
            <a:stCxn id="297" idx="3"/>
            <a:endCxn id="280" idx="1"/>
          </p:cNvCxnSpPr>
          <p:nvPr/>
        </p:nvCxnSpPr>
        <p:spPr>
          <a:xfrm>
            <a:off x="4766050" y="3189600"/>
            <a:ext cx="786300" cy="6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27"/>
          <p:cNvCxnSpPr>
            <a:stCxn id="280" idx="3"/>
            <a:endCxn id="302" idx="1"/>
          </p:cNvCxnSpPr>
          <p:nvPr/>
        </p:nvCxnSpPr>
        <p:spPr>
          <a:xfrm>
            <a:off x="6854525" y="3189600"/>
            <a:ext cx="394800" cy="600"/>
          </a:xfrm>
          <a:prstGeom prst="bentConnector3">
            <a:avLst>
              <a:gd fmla="val 49984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2" name="Google Shape;322;p27"/>
          <p:cNvSpPr txBox="1"/>
          <p:nvPr/>
        </p:nvSpPr>
        <p:spPr>
          <a:xfrm>
            <a:off x="7249200" y="3082200"/>
            <a:ext cx="988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53*, 53*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23" name="Google Shape;323;p27"/>
          <p:cNvGrpSpPr/>
          <p:nvPr/>
        </p:nvGrpSpPr>
        <p:grpSpPr>
          <a:xfrm>
            <a:off x="7702949" y="4116512"/>
            <a:ext cx="394800" cy="390509"/>
            <a:chOff x="854261" y="2908813"/>
            <a:chExt cx="377474" cy="335748"/>
          </a:xfrm>
        </p:grpSpPr>
        <p:sp>
          <p:nvSpPr>
            <p:cNvPr id="324" name="Google Shape;324;p27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29" name="Google Shape;329;p27"/>
          <p:cNvCxnSpPr>
            <a:stCxn id="302" idx="2"/>
            <a:endCxn id="269" idx="0"/>
          </p:cNvCxnSpPr>
          <p:nvPr/>
        </p:nvCxnSpPr>
        <p:spPr>
          <a:xfrm flipH="1" rot="-5400000">
            <a:off x="7673400" y="3815250"/>
            <a:ext cx="4545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0" name="Google Shape;330;p27"/>
          <p:cNvSpPr txBox="1"/>
          <p:nvPr/>
        </p:nvSpPr>
        <p:spPr>
          <a:xfrm>
            <a:off x="5652575" y="316750"/>
            <a:ext cx="1146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Frontend Input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27"/>
          <p:cNvSpPr txBox="1"/>
          <p:nvPr/>
        </p:nvSpPr>
        <p:spPr>
          <a:xfrm>
            <a:off x="6225725" y="880213"/>
            <a:ext cx="988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inputs: </a:t>
            </a: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53*, 53*, 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53, 42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2" name="Google Shape;332;p27"/>
          <p:cNvCxnSpPr>
            <a:stCxn id="276" idx="2"/>
            <a:endCxn id="284" idx="0"/>
          </p:cNvCxnSpPr>
          <p:nvPr/>
        </p:nvCxnSpPr>
        <p:spPr>
          <a:xfrm>
            <a:off x="6225725" y="821650"/>
            <a:ext cx="0" cy="57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3" name="Google Shape;333;p27"/>
          <p:cNvSpPr txBox="1"/>
          <p:nvPr/>
        </p:nvSpPr>
        <p:spPr>
          <a:xfrm>
            <a:off x="2802850" y="2194825"/>
            <a:ext cx="988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communicate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4" name="Google Shape;334;p27"/>
          <p:cNvCxnSpPr>
            <a:stCxn id="282" idx="2"/>
            <a:endCxn id="280" idx="0"/>
          </p:cNvCxnSpPr>
          <p:nvPr/>
        </p:nvCxnSpPr>
        <p:spPr>
          <a:xfrm>
            <a:off x="6203375" y="2219950"/>
            <a:ext cx="0" cy="570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5" name="Google Shape;335;p27"/>
          <p:cNvSpPr/>
          <p:nvPr/>
        </p:nvSpPr>
        <p:spPr>
          <a:xfrm>
            <a:off x="1057950" y="4078925"/>
            <a:ext cx="239100" cy="2253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7"/>
          <p:cNvSpPr/>
          <p:nvPr/>
        </p:nvSpPr>
        <p:spPr>
          <a:xfrm>
            <a:off x="1057950" y="4383725"/>
            <a:ext cx="239100" cy="225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7"/>
          <p:cNvSpPr/>
          <p:nvPr/>
        </p:nvSpPr>
        <p:spPr>
          <a:xfrm>
            <a:off x="1057950" y="4688525"/>
            <a:ext cx="239100" cy="225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7"/>
          <p:cNvSpPr txBox="1"/>
          <p:nvPr/>
        </p:nvSpPr>
        <p:spPr>
          <a:xfrm>
            <a:off x="1297050" y="4030025"/>
            <a:ext cx="1087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View cart process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9" name="Google Shape;339;p27"/>
          <p:cNvSpPr txBox="1"/>
          <p:nvPr/>
        </p:nvSpPr>
        <p:spPr>
          <a:xfrm>
            <a:off x="1297050" y="4334825"/>
            <a:ext cx="1087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Checkout</a:t>
            </a: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process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" name="Google Shape;340;p27"/>
          <p:cNvSpPr txBox="1"/>
          <p:nvPr/>
        </p:nvSpPr>
        <p:spPr>
          <a:xfrm>
            <a:off x="1297050" y="4639625"/>
            <a:ext cx="1665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View order history process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1" name="Google Shape;34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0975" y="181300"/>
            <a:ext cx="1311739" cy="32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7"/>
          <p:cNvPicPr preferRelativeResize="0"/>
          <p:nvPr/>
        </p:nvPicPr>
        <p:blipFill rotWithShape="1">
          <a:blip r:embed="rId5">
            <a:alphaModFix/>
          </a:blip>
          <a:srcRect b="6589" l="4784" r="5287" t="6927"/>
          <a:stretch/>
        </p:blipFill>
        <p:spPr>
          <a:xfrm>
            <a:off x="6980975" y="533363"/>
            <a:ext cx="535500" cy="27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27"/>
          <p:cNvSpPr txBox="1"/>
          <p:nvPr/>
        </p:nvSpPr>
        <p:spPr>
          <a:xfrm>
            <a:off x="7475700" y="511538"/>
            <a:ext cx="535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53*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4" name="Google Shape;344;p27"/>
          <p:cNvSpPr txBox="1"/>
          <p:nvPr/>
        </p:nvSpPr>
        <p:spPr>
          <a:xfrm>
            <a:off x="8244425" y="181300"/>
            <a:ext cx="535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53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5" name="Google Shape;345;p27"/>
          <p:cNvSpPr txBox="1"/>
          <p:nvPr/>
        </p:nvSpPr>
        <p:spPr>
          <a:xfrm>
            <a:off x="7347550" y="4698575"/>
            <a:ext cx="1665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Inside the company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8"/>
          <p:cNvSpPr txBox="1"/>
          <p:nvPr>
            <p:ph type="title"/>
          </p:nvPr>
        </p:nvSpPr>
        <p:spPr>
          <a:xfrm>
            <a:off x="887450" y="292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5. E</a:t>
            </a:r>
            <a:r>
              <a:rPr lang="zh-CN"/>
              <a:t>mail Notification </a:t>
            </a:r>
            <a:endParaRPr/>
          </a:p>
        </p:txBody>
      </p:sp>
      <p:sp>
        <p:nvSpPr>
          <p:cNvPr id="351" name="Google Shape;351;p28"/>
          <p:cNvSpPr txBox="1"/>
          <p:nvPr/>
        </p:nvSpPr>
        <p:spPr>
          <a:xfrm>
            <a:off x="1214250" y="901550"/>
            <a:ext cx="7205400" cy="12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lang="zh-C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Feature: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</a:pPr>
            <a:r>
              <a:rPr lang="zh-C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zh-C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dopted Java Mail to </a:t>
            </a:r>
            <a:r>
              <a:rPr lang="zh-C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send order confirmation email with tracking number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lang="zh-C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Pros</a:t>
            </a:r>
            <a:r>
              <a:rPr lang="zh-C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</a:pPr>
            <a:r>
              <a:rPr lang="zh-C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Simple but efficient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</a:pPr>
            <a:r>
              <a:rPr lang="zh-C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Obvious tracking number which can be used to tracking package easily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2" name="Google Shape;3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8925" y="2322875"/>
            <a:ext cx="4950052" cy="270455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8"/>
          <p:cNvSpPr/>
          <p:nvPr/>
        </p:nvSpPr>
        <p:spPr>
          <a:xfrm>
            <a:off x="5641250" y="4111850"/>
            <a:ext cx="1445400" cy="241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4" name="Google Shape;35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225" y="2322873"/>
            <a:ext cx="4968660" cy="2030175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28"/>
          <p:cNvSpPr/>
          <p:nvPr/>
        </p:nvSpPr>
        <p:spPr>
          <a:xfrm>
            <a:off x="2113250" y="2695550"/>
            <a:ext cx="1445400" cy="241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6" name="Google Shape;356;p28"/>
          <p:cNvCxnSpPr>
            <a:stCxn id="355" idx="2"/>
            <a:endCxn id="353" idx="0"/>
          </p:cNvCxnSpPr>
          <p:nvPr/>
        </p:nvCxnSpPr>
        <p:spPr>
          <a:xfrm>
            <a:off x="2835950" y="2936750"/>
            <a:ext cx="3528000" cy="1175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9"/>
          <p:cNvSpPr txBox="1"/>
          <p:nvPr>
            <p:ph type="title"/>
          </p:nvPr>
        </p:nvSpPr>
        <p:spPr>
          <a:xfrm>
            <a:off x="540300" y="105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6. Track &amp; Order History </a:t>
            </a:r>
            <a:endParaRPr/>
          </a:p>
        </p:txBody>
      </p:sp>
      <p:pic>
        <p:nvPicPr>
          <p:cNvPr id="362" name="Google Shape;3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00" y="746300"/>
            <a:ext cx="7951749" cy="429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29"/>
          <p:cNvSpPr/>
          <p:nvPr/>
        </p:nvSpPr>
        <p:spPr>
          <a:xfrm>
            <a:off x="686300" y="1176525"/>
            <a:ext cx="2315400" cy="1900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9"/>
          <p:cNvSpPr txBox="1"/>
          <p:nvPr/>
        </p:nvSpPr>
        <p:spPr>
          <a:xfrm>
            <a:off x="1312225" y="3439050"/>
            <a:ext cx="20892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Font typeface="Lato"/>
              <a:buChar char="●"/>
            </a:pPr>
            <a:r>
              <a:rPr b="1" lang="zh-CN" sz="11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Elegant order information card</a:t>
            </a:r>
            <a:endParaRPr b="1" sz="11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Font typeface="Lato"/>
              <a:buChar char="●"/>
            </a:pPr>
            <a:r>
              <a:rPr b="1" lang="zh-CN" sz="11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Easy to switch different package and track it</a:t>
            </a:r>
            <a:endParaRPr b="1" sz="11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65" name="Google Shape;365;p29"/>
          <p:cNvCxnSpPr>
            <a:stCxn id="364" idx="0"/>
            <a:endCxn id="363" idx="2"/>
          </p:cNvCxnSpPr>
          <p:nvPr/>
        </p:nvCxnSpPr>
        <p:spPr>
          <a:xfrm rot="10800000">
            <a:off x="1844125" y="3076950"/>
            <a:ext cx="512700" cy="362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6" name="Google Shape;366;p29"/>
          <p:cNvSpPr/>
          <p:nvPr/>
        </p:nvSpPr>
        <p:spPr>
          <a:xfrm>
            <a:off x="3108775" y="1125775"/>
            <a:ext cx="5255100" cy="495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9"/>
          <p:cNvSpPr txBox="1"/>
          <p:nvPr/>
        </p:nvSpPr>
        <p:spPr>
          <a:xfrm>
            <a:off x="5031925" y="232100"/>
            <a:ext cx="3535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Font typeface="Lato"/>
              <a:buChar char="●"/>
            </a:pPr>
            <a:r>
              <a:rPr b="1" lang="zh-CN" sz="11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Clear order status and description</a:t>
            </a:r>
            <a:endParaRPr b="1" sz="11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68" name="Google Shape;368;p29"/>
          <p:cNvCxnSpPr>
            <a:stCxn id="367" idx="2"/>
            <a:endCxn id="366" idx="0"/>
          </p:cNvCxnSpPr>
          <p:nvPr/>
        </p:nvCxnSpPr>
        <p:spPr>
          <a:xfrm flipH="1">
            <a:off x="5736175" y="586100"/>
            <a:ext cx="1063500" cy="539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9" name="Google Shape;369;p29"/>
          <p:cNvSpPr txBox="1"/>
          <p:nvPr/>
        </p:nvSpPr>
        <p:spPr>
          <a:xfrm>
            <a:off x="3352975" y="1780425"/>
            <a:ext cx="258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Font typeface="Lato"/>
              <a:buChar char="●"/>
            </a:pPr>
            <a:r>
              <a:rPr b="1" lang="zh-CN" sz="11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Ultilized Google Maps API to dynamically show the delivery path of the drone and robot</a:t>
            </a:r>
            <a:endParaRPr b="1" sz="11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70" name="Google Shape;370;p29"/>
          <p:cNvCxnSpPr>
            <a:stCxn id="369" idx="2"/>
          </p:cNvCxnSpPr>
          <p:nvPr/>
        </p:nvCxnSpPr>
        <p:spPr>
          <a:xfrm>
            <a:off x="4643875" y="2473125"/>
            <a:ext cx="514800" cy="483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0"/>
          <p:cNvSpPr txBox="1"/>
          <p:nvPr>
            <p:ph type="title"/>
          </p:nvPr>
        </p:nvSpPr>
        <p:spPr>
          <a:xfrm>
            <a:off x="847075" y="479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Demo </a:t>
            </a:r>
            <a:endParaRPr/>
          </a:p>
        </p:txBody>
      </p:sp>
      <p:pic>
        <p:nvPicPr>
          <p:cNvPr descr="2022 Flag Camp Lai delivery Team3_Demo6" id="376" name="Google Shape;376;p30" title="2022 Team3 Demo6 n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6925" y="479500"/>
            <a:ext cx="6000750" cy="450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Product Roadmap </a:t>
            </a:r>
            <a:endParaRPr/>
          </a:p>
        </p:txBody>
      </p:sp>
      <p:sp>
        <p:nvSpPr>
          <p:cNvPr id="382" name="Google Shape;382;p31"/>
          <p:cNvSpPr txBox="1"/>
          <p:nvPr>
            <p:ph idx="1" type="body"/>
          </p:nvPr>
        </p:nvSpPr>
        <p:spPr>
          <a:xfrm>
            <a:off x="1602300" y="2298875"/>
            <a:ext cx="2344500" cy="20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Register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Signin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Package input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Option selection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Package management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Chekout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Tracking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E-mail notifiation</a:t>
            </a:r>
            <a:endParaRPr/>
          </a:p>
        </p:txBody>
      </p:sp>
      <p:sp>
        <p:nvSpPr>
          <p:cNvPr id="383" name="Google Shape;383;p31"/>
          <p:cNvSpPr txBox="1"/>
          <p:nvPr>
            <p:ph idx="2" type="body"/>
          </p:nvPr>
        </p:nvSpPr>
        <p:spPr>
          <a:xfrm>
            <a:off x="6505600" y="2519247"/>
            <a:ext cx="2677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More options provided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Schedule pickup &amp; deliver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Realtime tracking system</a:t>
            </a:r>
            <a:endParaRPr/>
          </a:p>
        </p:txBody>
      </p:sp>
      <p:sp>
        <p:nvSpPr>
          <p:cNvPr id="384" name="Google Shape;384;p31"/>
          <p:cNvSpPr txBox="1"/>
          <p:nvPr>
            <p:ph idx="2" type="body"/>
          </p:nvPr>
        </p:nvSpPr>
        <p:spPr>
          <a:xfrm>
            <a:off x="6505600" y="1713450"/>
            <a:ext cx="2553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Better UI Design </a:t>
            </a:r>
            <a:endParaRPr/>
          </a:p>
        </p:txBody>
      </p:sp>
      <p:grpSp>
        <p:nvGrpSpPr>
          <p:cNvPr id="385" name="Google Shape;385;p31"/>
          <p:cNvGrpSpPr/>
          <p:nvPr/>
        </p:nvGrpSpPr>
        <p:grpSpPr>
          <a:xfrm>
            <a:off x="3987250" y="1650999"/>
            <a:ext cx="2858887" cy="2665078"/>
            <a:chOff x="7340931" y="2022667"/>
            <a:chExt cx="950049" cy="914075"/>
          </a:xfrm>
        </p:grpSpPr>
        <p:sp>
          <p:nvSpPr>
            <p:cNvPr id="386" name="Google Shape;386;p31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274E13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" name="Google Shape;389;p31"/>
          <p:cNvSpPr txBox="1"/>
          <p:nvPr/>
        </p:nvSpPr>
        <p:spPr>
          <a:xfrm>
            <a:off x="4903400" y="3807800"/>
            <a:ext cx="102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MVP (1.0)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31"/>
          <p:cNvSpPr txBox="1"/>
          <p:nvPr/>
        </p:nvSpPr>
        <p:spPr>
          <a:xfrm>
            <a:off x="4784450" y="3033150"/>
            <a:ext cx="126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Advance (2.0)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1" name="Google Shape;391;p31"/>
          <p:cNvSpPr txBox="1"/>
          <p:nvPr/>
        </p:nvSpPr>
        <p:spPr>
          <a:xfrm>
            <a:off x="4784438" y="2063550"/>
            <a:ext cx="1264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Final </a:t>
            </a: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Advance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(3.0)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92" name="Google Shape;392;p31"/>
          <p:cNvCxnSpPr/>
          <p:nvPr/>
        </p:nvCxnSpPr>
        <p:spPr>
          <a:xfrm flipH="1">
            <a:off x="5713900" y="1913550"/>
            <a:ext cx="867900" cy="2994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31"/>
          <p:cNvCxnSpPr/>
          <p:nvPr/>
        </p:nvCxnSpPr>
        <p:spPr>
          <a:xfrm flipH="1">
            <a:off x="6252100" y="2976297"/>
            <a:ext cx="329700" cy="2733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31"/>
          <p:cNvCxnSpPr>
            <a:stCxn id="382" idx="1"/>
          </p:cNvCxnSpPr>
          <p:nvPr/>
        </p:nvCxnSpPr>
        <p:spPr>
          <a:xfrm>
            <a:off x="1602300" y="3307475"/>
            <a:ext cx="2576400" cy="709800"/>
          </a:xfrm>
          <a:prstGeom prst="bentConnector5">
            <a:avLst>
              <a:gd fmla="val -6005" name="adj1"/>
              <a:gd fmla="val -158421" name="adj2"/>
              <a:gd fmla="val 86463" name="adj3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5" name="Google Shape;395;p31"/>
          <p:cNvSpPr/>
          <p:nvPr/>
        </p:nvSpPr>
        <p:spPr>
          <a:xfrm>
            <a:off x="1438950" y="1259525"/>
            <a:ext cx="239100" cy="225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1"/>
          <p:cNvSpPr txBox="1"/>
          <p:nvPr/>
        </p:nvSpPr>
        <p:spPr>
          <a:xfrm>
            <a:off x="1678050" y="1195175"/>
            <a:ext cx="126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 be completed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31"/>
          <p:cNvSpPr/>
          <p:nvPr/>
        </p:nvSpPr>
        <p:spPr>
          <a:xfrm>
            <a:off x="1438950" y="1564338"/>
            <a:ext cx="239100" cy="225300"/>
          </a:xfrm>
          <a:prstGeom prst="rect">
            <a:avLst/>
          </a:prstGeom>
          <a:solidFill>
            <a:srgbClr val="274E13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1"/>
          <p:cNvSpPr txBox="1"/>
          <p:nvPr/>
        </p:nvSpPr>
        <p:spPr>
          <a:xfrm>
            <a:off x="1678050" y="1500000"/>
            <a:ext cx="1074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Completed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Outline</a:t>
            </a:r>
            <a:endParaRPr/>
          </a:p>
        </p:txBody>
      </p:sp>
      <p:sp>
        <p:nvSpPr>
          <p:cNvPr id="148" name="Google Shape;148;p14"/>
          <p:cNvSpPr txBox="1"/>
          <p:nvPr>
            <p:ph idx="1" type="body"/>
          </p:nvPr>
        </p:nvSpPr>
        <p:spPr>
          <a:xfrm>
            <a:off x="1095125" y="1196550"/>
            <a:ext cx="7038900" cy="3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Background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User requirments &amp; Key assumptions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Core features &amp; Completed functionalities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T</a:t>
            </a:r>
            <a:r>
              <a:rPr lang="zh-CN"/>
              <a:t>echnical design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App details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Login/Register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Package info input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Options offered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Package list organization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Checkout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Tracking &amp; notification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Demo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Product roadmap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Q &amp; A</a:t>
            </a:r>
            <a:endParaRPr/>
          </a:p>
        </p:txBody>
      </p:sp>
      <p:pic>
        <p:nvPicPr>
          <p:cNvPr id="149" name="Google Shape;14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6150" y="2746575"/>
            <a:ext cx="3037025" cy="1709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6150" y="548744"/>
            <a:ext cx="3037025" cy="20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Better UI design</a:t>
            </a:r>
            <a:endParaRPr/>
          </a:p>
        </p:txBody>
      </p:sp>
      <p:pic>
        <p:nvPicPr>
          <p:cNvPr id="404" name="Google Shape;4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8700" y="1353025"/>
            <a:ext cx="3095826" cy="35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3926" y="1356650"/>
            <a:ext cx="4151508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638" y="279613"/>
            <a:ext cx="8824726" cy="4584275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33"/>
          <p:cNvSpPr txBox="1"/>
          <p:nvPr>
            <p:ph type="title"/>
          </p:nvPr>
        </p:nvSpPr>
        <p:spPr>
          <a:xfrm>
            <a:off x="4136650" y="2779500"/>
            <a:ext cx="16899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Q &amp; A</a:t>
            </a:r>
            <a:endParaRPr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Appendix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5"/>
          <p:cNvSpPr txBox="1"/>
          <p:nvPr>
            <p:ph type="title"/>
          </p:nvPr>
        </p:nvSpPr>
        <p:spPr>
          <a:xfrm>
            <a:off x="540300" y="105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Work Flow Design</a:t>
            </a:r>
            <a:endParaRPr/>
          </a:p>
        </p:txBody>
      </p:sp>
      <p:pic>
        <p:nvPicPr>
          <p:cNvPr id="422" name="Google Shape;42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000" y="775750"/>
            <a:ext cx="8785300" cy="424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"/>
          <p:cNvSpPr txBox="1"/>
          <p:nvPr/>
        </p:nvSpPr>
        <p:spPr>
          <a:xfrm>
            <a:off x="1263575" y="829825"/>
            <a:ext cx="4411200" cy="22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chemeClr val="lt1"/>
                </a:solidFill>
              </a:rPr>
              <a:t>Features: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zh-CN" sz="1300">
                <a:solidFill>
                  <a:schemeClr val="lt1"/>
                </a:solidFill>
              </a:rPr>
              <a:t>Provide </a:t>
            </a:r>
            <a:r>
              <a:rPr b="1" lang="zh-CN" sz="1300" u="sng">
                <a:solidFill>
                  <a:schemeClr val="lt1"/>
                </a:solidFill>
              </a:rPr>
              <a:t>extremely fast</a:t>
            </a:r>
            <a:r>
              <a:rPr lang="zh-CN" sz="1300">
                <a:solidFill>
                  <a:schemeClr val="lt1"/>
                </a:solidFill>
              </a:rPr>
              <a:t> and </a:t>
            </a:r>
            <a:r>
              <a:rPr b="1" lang="zh-CN" sz="1300" u="sng">
                <a:solidFill>
                  <a:schemeClr val="lt1"/>
                </a:solidFill>
              </a:rPr>
              <a:t>easy</a:t>
            </a:r>
            <a:r>
              <a:rPr lang="zh-CN" sz="1300">
                <a:solidFill>
                  <a:schemeClr val="lt1"/>
                </a:solidFill>
              </a:rPr>
              <a:t> delivery service.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zh-CN" sz="1300" u="sng">
                <a:solidFill>
                  <a:schemeClr val="lt1"/>
                </a:solidFill>
              </a:rPr>
              <a:t>Drones</a:t>
            </a:r>
            <a:r>
              <a:rPr lang="zh-CN" sz="1300">
                <a:solidFill>
                  <a:schemeClr val="lt1"/>
                </a:solidFill>
              </a:rPr>
              <a:t> &amp; round </a:t>
            </a:r>
            <a:r>
              <a:rPr b="1" lang="zh-CN" sz="1300" u="sng">
                <a:solidFill>
                  <a:schemeClr val="lt1"/>
                </a:solidFill>
              </a:rPr>
              <a:t>robot</a:t>
            </a:r>
            <a:r>
              <a:rPr lang="zh-CN" sz="1300">
                <a:solidFill>
                  <a:schemeClr val="lt1"/>
                </a:solidFill>
              </a:rPr>
              <a:t> delivery.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zh-CN" sz="1300">
                <a:solidFill>
                  <a:schemeClr val="lt1"/>
                </a:solidFill>
              </a:rPr>
              <a:t>Service in </a:t>
            </a:r>
            <a:r>
              <a:rPr b="1" lang="zh-CN" sz="1300" u="sng">
                <a:solidFill>
                  <a:schemeClr val="lt1"/>
                </a:solidFill>
              </a:rPr>
              <a:t>San Francisco</a:t>
            </a:r>
            <a:r>
              <a:rPr b="1" lang="zh-CN" sz="1300">
                <a:solidFill>
                  <a:schemeClr val="lt1"/>
                </a:solidFill>
              </a:rPr>
              <a:t> </a:t>
            </a:r>
            <a:r>
              <a:rPr lang="zh-CN" sz="1300">
                <a:solidFill>
                  <a:schemeClr val="lt1"/>
                </a:solidFill>
              </a:rPr>
              <a:t>area.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zh-CN" sz="1300" u="sng">
                <a:solidFill>
                  <a:schemeClr val="lt1"/>
                </a:solidFill>
              </a:rPr>
              <a:t>Distribution stations</a:t>
            </a:r>
            <a:r>
              <a:rPr lang="zh-CN" sz="1300">
                <a:solidFill>
                  <a:schemeClr val="lt1"/>
                </a:solidFill>
              </a:rPr>
              <a:t> in the city.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zh-CN" sz="1300">
                <a:solidFill>
                  <a:schemeClr val="lt1"/>
                </a:solidFill>
              </a:rPr>
              <a:t>Our interaction design requirement is a </a:t>
            </a:r>
            <a:r>
              <a:rPr b="1" lang="zh-CN" sz="1300" u="sng">
                <a:solidFill>
                  <a:schemeClr val="lt1"/>
                </a:solidFill>
              </a:rPr>
              <a:t>Webapp</a:t>
            </a:r>
            <a:r>
              <a:rPr lang="zh-CN" sz="1300">
                <a:solidFill>
                  <a:schemeClr val="lt1"/>
                </a:solidFill>
              </a:rPr>
              <a:t>.</a:t>
            </a:r>
            <a:endParaRPr sz="1300">
              <a:solidFill>
                <a:schemeClr val="lt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</a:endParaRPr>
          </a:p>
        </p:txBody>
      </p:sp>
      <p:sp>
        <p:nvSpPr>
          <p:cNvPr id="156" name="Google Shape;15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Why us?</a:t>
            </a:r>
            <a:endParaRPr/>
          </a:p>
        </p:txBody>
      </p:sp>
      <p:pic>
        <p:nvPicPr>
          <p:cNvPr id="157" name="Google Shape;15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5300" y="721133"/>
            <a:ext cx="2169675" cy="1959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5300" y="2937900"/>
            <a:ext cx="2169675" cy="163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5"/>
          <p:cNvSpPr txBox="1"/>
          <p:nvPr/>
        </p:nvSpPr>
        <p:spPr>
          <a:xfrm>
            <a:off x="6195300" y="721125"/>
            <a:ext cx="129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980000"/>
                </a:solidFill>
                <a:highlight>
                  <a:srgbClr val="D9D9D9"/>
                </a:highlight>
                <a:latin typeface="Lato"/>
                <a:ea typeface="Lato"/>
                <a:cs typeface="Lato"/>
                <a:sym typeface="Lato"/>
              </a:rPr>
              <a:t>SF we thought</a:t>
            </a:r>
            <a:endParaRPr>
              <a:solidFill>
                <a:srgbClr val="980000"/>
              </a:solidFill>
              <a:highlight>
                <a:srgbClr val="D9D9D9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5"/>
          <p:cNvSpPr txBox="1"/>
          <p:nvPr/>
        </p:nvSpPr>
        <p:spPr>
          <a:xfrm>
            <a:off x="6195300" y="2892450"/>
            <a:ext cx="129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980000"/>
                </a:solidFill>
                <a:highlight>
                  <a:srgbClr val="D9D9D9"/>
                </a:highlight>
                <a:latin typeface="Lato"/>
                <a:ea typeface="Lato"/>
                <a:cs typeface="Lato"/>
                <a:sym typeface="Lato"/>
              </a:rPr>
              <a:t>SF we saw</a:t>
            </a:r>
            <a:endParaRPr>
              <a:solidFill>
                <a:srgbClr val="980000"/>
              </a:solidFill>
              <a:highlight>
                <a:srgbClr val="D9D9D9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1" name="Google Shape;16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6875" y="3099800"/>
            <a:ext cx="2407875" cy="181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82300" y="3683151"/>
            <a:ext cx="230925" cy="23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97125" y="3463951"/>
            <a:ext cx="230925" cy="23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28050" y="4574101"/>
            <a:ext cx="230925" cy="23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Background - Key Assumptions </a:t>
            </a:r>
            <a:endParaRPr/>
          </a:p>
        </p:txBody>
      </p:sp>
      <p:sp>
        <p:nvSpPr>
          <p:cNvPr id="170" name="Google Shape;170;p16"/>
          <p:cNvSpPr txBox="1"/>
          <p:nvPr>
            <p:ph idx="1" type="body"/>
          </p:nvPr>
        </p:nvSpPr>
        <p:spPr>
          <a:xfrm>
            <a:off x="1297500" y="1149725"/>
            <a:ext cx="7038900" cy="36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CN" sz="1200"/>
              <a:t>Company Assumptions:</a:t>
            </a:r>
            <a:endParaRPr sz="1200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CN" sz="1200"/>
              <a:t>The company holds the technology to run both air drones and robots with legal permission from the government.</a:t>
            </a:r>
            <a:endParaRPr sz="1200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CN" sz="1200"/>
              <a:t>The team now has 8 software developers, including 2 tech leads</a:t>
            </a:r>
            <a:endParaRPr sz="1200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CN" sz="1200"/>
              <a:t>The company has  </a:t>
            </a:r>
            <a:r>
              <a:rPr b="1" lang="zh-CN" sz="1200" u="sng"/>
              <a:t>3 distribution centers in SF</a:t>
            </a:r>
            <a:r>
              <a:rPr lang="zh-CN" sz="1200"/>
              <a:t>, for drone, robot, and package storage</a:t>
            </a:r>
            <a:endParaRPr sz="1200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CN" sz="1200"/>
              <a:t>Each distribution center has </a:t>
            </a:r>
            <a:r>
              <a:rPr b="1" lang="zh-CN" sz="1200" u="sng"/>
              <a:t>unlimited space, drones and robots</a:t>
            </a:r>
            <a:endParaRPr sz="1200"/>
          </a:p>
          <a:p>
            <a:pPr indent="-3048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CN" sz="1200"/>
              <a:t>Customer Assumptions:</a:t>
            </a:r>
            <a:endParaRPr sz="1200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CN" sz="1200"/>
              <a:t>Our customers want the item to be delivered </a:t>
            </a:r>
            <a:r>
              <a:rPr b="1" lang="zh-CN" sz="1200" u="sng"/>
              <a:t>in a single day.</a:t>
            </a:r>
            <a:endParaRPr b="1" sz="1200" u="sng"/>
          </a:p>
          <a:p>
            <a:pPr indent="-3048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zh-CN" sz="1200"/>
              <a:t>Service Assumptions:</a:t>
            </a:r>
            <a:endParaRPr sz="1200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CN" sz="1200"/>
              <a:t>Each air drone and robot has </a:t>
            </a:r>
            <a:r>
              <a:rPr b="1" lang="zh-CN" sz="1200" u="sng"/>
              <a:t>limited weight capacity, and speed capacity</a:t>
            </a:r>
            <a:r>
              <a:rPr lang="zh-CN" sz="1200"/>
              <a:t>.</a:t>
            </a:r>
            <a:endParaRPr sz="1200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CN" sz="1200"/>
              <a:t>The </a:t>
            </a:r>
            <a:r>
              <a:rPr b="1" lang="zh-CN" sz="1200" u="sng"/>
              <a:t>drone will travel in a straight line</a:t>
            </a:r>
            <a:r>
              <a:rPr lang="zh-CN" sz="1200"/>
              <a:t>, while the </a:t>
            </a:r>
            <a:r>
              <a:rPr b="1" lang="zh-CN" sz="1200" u="sng"/>
              <a:t>robot will travel with a real routine</a:t>
            </a:r>
            <a:r>
              <a:rPr lang="zh-CN" sz="1200"/>
              <a:t> offered by Google Map API.</a:t>
            </a:r>
            <a:endParaRPr sz="1200"/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CN" sz="1200"/>
              <a:t>The real time traffic will not be considered in the MVP.</a:t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/>
          <p:nvPr>
            <p:ph type="title"/>
          </p:nvPr>
        </p:nvSpPr>
        <p:spPr>
          <a:xfrm>
            <a:off x="1297500" y="393750"/>
            <a:ext cx="7038900" cy="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Background - User Requirements</a:t>
            </a:r>
            <a:endParaRPr/>
          </a:p>
        </p:txBody>
      </p:sp>
      <p:sp>
        <p:nvSpPr>
          <p:cNvPr id="176" name="Google Shape;176;p17"/>
          <p:cNvSpPr txBox="1"/>
          <p:nvPr/>
        </p:nvSpPr>
        <p:spPr>
          <a:xfrm>
            <a:off x="1525725" y="3117025"/>
            <a:ext cx="1523700" cy="13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E</a:t>
            </a:r>
            <a:r>
              <a:rPr lang="zh-CN" sz="1100">
                <a:solidFill>
                  <a:schemeClr val="lt1"/>
                </a:solidFill>
              </a:rPr>
              <a:t>nter basic information such as name, username, email, password to create account and login. 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77" name="Google Shape;177;p17"/>
          <p:cNvSpPr txBox="1"/>
          <p:nvPr/>
        </p:nvSpPr>
        <p:spPr>
          <a:xfrm>
            <a:off x="3049425" y="3117025"/>
            <a:ext cx="1601100" cy="15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Provide package </a:t>
            </a:r>
            <a:r>
              <a:rPr lang="zh-CN" sz="1100">
                <a:solidFill>
                  <a:schemeClr val="lt1"/>
                </a:solidFill>
              </a:rPr>
              <a:t>information</a:t>
            </a:r>
            <a:r>
              <a:rPr lang="zh-CN" sz="1100">
                <a:solidFill>
                  <a:schemeClr val="lt1"/>
                </a:solidFill>
              </a:rPr>
              <a:t> and requirements such as name, weight, size, fragile, receiver address, delivery appointment.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78" name="Google Shape;178;p17"/>
          <p:cNvSpPr/>
          <p:nvPr/>
        </p:nvSpPr>
        <p:spPr>
          <a:xfrm flipH="1">
            <a:off x="3049500" y="2452875"/>
            <a:ext cx="3477000" cy="257400"/>
          </a:xfrm>
          <a:prstGeom prst="parallelogram">
            <a:avLst>
              <a:gd fmla="val 4949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Place Order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79" name="Google Shape;179;p17"/>
          <p:cNvSpPr/>
          <p:nvPr/>
        </p:nvSpPr>
        <p:spPr>
          <a:xfrm>
            <a:off x="3049425" y="2742075"/>
            <a:ext cx="1601100" cy="289200"/>
          </a:xfrm>
          <a:prstGeom prst="parallelogram">
            <a:avLst>
              <a:gd fmla="val 4949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Input Package Info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80" name="Google Shape;180;p17"/>
          <p:cNvSpPr/>
          <p:nvPr/>
        </p:nvSpPr>
        <p:spPr>
          <a:xfrm>
            <a:off x="1602000" y="2452875"/>
            <a:ext cx="1523700" cy="570300"/>
          </a:xfrm>
          <a:prstGeom prst="chevron">
            <a:avLst>
              <a:gd fmla="val 23538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Register/Login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81" name="Google Shape;181;p17"/>
          <p:cNvSpPr/>
          <p:nvPr/>
        </p:nvSpPr>
        <p:spPr>
          <a:xfrm>
            <a:off x="4572000" y="2742075"/>
            <a:ext cx="1954500" cy="289200"/>
          </a:xfrm>
          <a:prstGeom prst="parallelogram">
            <a:avLst>
              <a:gd fmla="val 4949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Choose Delivery Plan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82" name="Google Shape;182;p17"/>
          <p:cNvSpPr/>
          <p:nvPr/>
        </p:nvSpPr>
        <p:spPr>
          <a:xfrm flipH="1">
            <a:off x="6459450" y="2452875"/>
            <a:ext cx="2207100" cy="257400"/>
          </a:xfrm>
          <a:prstGeom prst="parallelogram">
            <a:avLst>
              <a:gd fmla="val 4949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Complete Transaction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83" name="Google Shape;183;p17"/>
          <p:cNvSpPr/>
          <p:nvPr/>
        </p:nvSpPr>
        <p:spPr>
          <a:xfrm>
            <a:off x="6459450" y="2742075"/>
            <a:ext cx="1148700" cy="289200"/>
          </a:xfrm>
          <a:prstGeom prst="parallelogram">
            <a:avLst>
              <a:gd fmla="val 4949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Checkout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7517850" y="2742075"/>
            <a:ext cx="1148700" cy="289200"/>
          </a:xfrm>
          <a:prstGeom prst="parallelogram">
            <a:avLst>
              <a:gd fmla="val 4949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Tracking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85" name="Google Shape;185;p17"/>
          <p:cNvSpPr txBox="1"/>
          <p:nvPr/>
        </p:nvSpPr>
        <p:spPr>
          <a:xfrm>
            <a:off x="4650525" y="3117025"/>
            <a:ext cx="1757400" cy="1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Factors considered when delivery plans are generated: route, number of drones/robots </a:t>
            </a:r>
            <a:r>
              <a:rPr lang="zh-CN" sz="1100">
                <a:solidFill>
                  <a:schemeClr val="lt1"/>
                </a:solidFill>
              </a:rPr>
              <a:t>available</a:t>
            </a:r>
            <a:r>
              <a:rPr lang="zh-CN" sz="1100">
                <a:solidFill>
                  <a:schemeClr val="lt1"/>
                </a:solidFill>
              </a:rPr>
              <a:t> in each station. Users can choose their favorable delivery plan by price or speed. 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86" name="Google Shape;186;p17"/>
          <p:cNvSpPr txBox="1"/>
          <p:nvPr/>
        </p:nvSpPr>
        <p:spPr>
          <a:xfrm>
            <a:off x="6493050" y="3117025"/>
            <a:ext cx="2100900" cy="15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Users can confirm their order, add their delivery plan to cart and checkout. 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chemeClr val="lt1"/>
                </a:solidFill>
              </a:rPr>
              <a:t>Email</a:t>
            </a:r>
            <a:r>
              <a:rPr lang="zh-CN" sz="1100">
                <a:solidFill>
                  <a:schemeClr val="lt1"/>
                </a:solidFill>
              </a:rPr>
              <a:t> notification would be sent and real time google map tracking is provided. 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87" name="Google Shape;187;p17"/>
          <p:cNvSpPr txBox="1"/>
          <p:nvPr/>
        </p:nvSpPr>
        <p:spPr>
          <a:xfrm>
            <a:off x="1297500" y="996525"/>
            <a:ext cx="6172200" cy="14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Customer Need &amp; Segmentation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Speed oriented: light-weight packages to be  delivered at the fastest speed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Suitable delivery method: drones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Economical: heavy packages to be delivered in a more economic way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</a:pPr>
            <a:r>
              <a:rPr lang="zh-C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Suitable delivery method: robots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 Roadmap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"/>
          <p:cNvSpPr txBox="1"/>
          <p:nvPr>
            <p:ph idx="1" type="body"/>
          </p:nvPr>
        </p:nvSpPr>
        <p:spPr>
          <a:xfrm>
            <a:off x="1112450" y="1119500"/>
            <a:ext cx="6406200" cy="37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51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zh-CN" sz="1205"/>
              <a:t>Register</a:t>
            </a:r>
            <a:endParaRPr sz="1205"/>
          </a:p>
          <a:p>
            <a:pPr indent="-29432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○"/>
            </a:pPr>
            <a:r>
              <a:rPr lang="zh-CN" sz="1035"/>
              <a:t>Register with email and password, first name and last name and so on</a:t>
            </a:r>
            <a:endParaRPr sz="1035"/>
          </a:p>
          <a:p>
            <a:pPr indent="-3051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zh-CN" sz="1205"/>
              <a:t>Signin</a:t>
            </a:r>
            <a:endParaRPr sz="1205"/>
          </a:p>
          <a:p>
            <a:pPr indent="-29432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○"/>
            </a:pPr>
            <a:r>
              <a:rPr lang="zh-CN" sz="1035"/>
              <a:t>Login in through email and authentication</a:t>
            </a:r>
            <a:endParaRPr sz="1035"/>
          </a:p>
          <a:p>
            <a:pPr indent="-3051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zh-CN" sz="1205"/>
              <a:t>Package input</a:t>
            </a:r>
            <a:endParaRPr sz="1205"/>
          </a:p>
          <a:p>
            <a:pPr indent="-29432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○"/>
            </a:pPr>
            <a:r>
              <a:rPr lang="zh-CN" sz="1035"/>
              <a:t>Package information, size, weight, destination and so on </a:t>
            </a:r>
            <a:endParaRPr sz="1035"/>
          </a:p>
          <a:p>
            <a:pPr indent="-29432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○"/>
            </a:pPr>
            <a:r>
              <a:rPr lang="zh-CN" sz="1035"/>
              <a:t>Input information validation (google API to check correctness of address, package information like size, weight will be </a:t>
            </a:r>
            <a:r>
              <a:rPr lang="zh-CN" sz="1035"/>
              <a:t>validated</a:t>
            </a:r>
            <a:r>
              <a:rPr lang="zh-CN" sz="1035"/>
              <a:t> using our internal setting)</a:t>
            </a:r>
            <a:endParaRPr sz="1035"/>
          </a:p>
          <a:p>
            <a:pPr indent="-3051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zh-CN" sz="1205"/>
              <a:t>Option selection</a:t>
            </a:r>
            <a:endParaRPr sz="1205"/>
          </a:p>
          <a:p>
            <a:pPr indent="-29432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○"/>
            </a:pPr>
            <a:r>
              <a:rPr lang="zh-CN" sz="1035"/>
              <a:t>Dispatch Drone or Robot through 3 distribution centers</a:t>
            </a:r>
            <a:endParaRPr sz="1035"/>
          </a:p>
          <a:p>
            <a:pPr indent="-294322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■"/>
            </a:pPr>
            <a:r>
              <a:rPr lang="zh-CN" sz="1035"/>
              <a:t>Drone : Find the shortest distance through air</a:t>
            </a:r>
            <a:endParaRPr sz="1035"/>
          </a:p>
          <a:p>
            <a:pPr indent="-294322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■"/>
            </a:pPr>
            <a:r>
              <a:rPr lang="zh-CN" sz="1035"/>
              <a:t>Robot: Find the shortest path on Google Map</a:t>
            </a:r>
            <a:endParaRPr sz="1035"/>
          </a:p>
          <a:p>
            <a:pPr indent="-29432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○"/>
            </a:pPr>
            <a:r>
              <a:rPr lang="zh-CN" sz="1035"/>
              <a:t>Different prices based on different speed</a:t>
            </a:r>
            <a:endParaRPr sz="1035"/>
          </a:p>
          <a:p>
            <a:pPr indent="-3051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zh-CN" sz="1205"/>
              <a:t>Package management</a:t>
            </a:r>
            <a:endParaRPr sz="1205"/>
          </a:p>
          <a:p>
            <a:pPr indent="-29432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○"/>
            </a:pPr>
            <a:r>
              <a:rPr lang="zh-CN" sz="1035"/>
              <a:t>Similiar to wishlist to store the items to be used in the future</a:t>
            </a:r>
            <a:endParaRPr sz="1035"/>
          </a:p>
          <a:p>
            <a:pPr indent="-29432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○"/>
            </a:pPr>
            <a:r>
              <a:rPr lang="zh-CN" sz="1035"/>
              <a:t>Easier for user to update, delete and track the orders to be added into the cart</a:t>
            </a:r>
            <a:endParaRPr sz="1035"/>
          </a:p>
          <a:p>
            <a:pPr indent="-3051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zh-CN" sz="1205"/>
              <a:t>Chekout</a:t>
            </a:r>
            <a:endParaRPr sz="1205"/>
          </a:p>
          <a:p>
            <a:pPr indent="-29432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○"/>
            </a:pPr>
            <a:r>
              <a:rPr lang="zh-CN" sz="1035"/>
              <a:t>Pay for the service rendered based on unit price and distance</a:t>
            </a:r>
            <a:endParaRPr sz="1035"/>
          </a:p>
          <a:p>
            <a:pPr indent="-3051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zh-CN" sz="1205"/>
              <a:t>Tracking</a:t>
            </a:r>
            <a:endParaRPr sz="1205"/>
          </a:p>
          <a:p>
            <a:pPr indent="-294322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35"/>
              <a:buChar char="○"/>
            </a:pPr>
            <a:r>
              <a:rPr lang="zh-CN" sz="1035"/>
              <a:t>Realtime Tracking and Google Map Marker</a:t>
            </a:r>
            <a:endParaRPr sz="1035"/>
          </a:p>
          <a:p>
            <a:pPr indent="-3051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zh-CN" sz="1205"/>
              <a:t>Noification</a:t>
            </a:r>
            <a:endParaRPr sz="1205"/>
          </a:p>
          <a:p>
            <a:pPr indent="-29432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35"/>
              <a:buChar char="○"/>
            </a:pPr>
            <a:r>
              <a:rPr lang="zh-CN" sz="1035"/>
              <a:t>Notification mail will be sent to user’s mail address with a tracking number</a:t>
            </a:r>
            <a:endParaRPr sz="1035"/>
          </a:p>
        </p:txBody>
      </p:sp>
      <p:sp>
        <p:nvSpPr>
          <p:cNvPr id="193" name="Google Shape;19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Background - Core Features </a:t>
            </a:r>
            <a:endParaRPr/>
          </a:p>
        </p:txBody>
      </p:sp>
      <p:pic>
        <p:nvPicPr>
          <p:cNvPr id="194" name="Google Shape;1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3374" y="-1"/>
            <a:ext cx="2150625" cy="133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6950" y="3710944"/>
            <a:ext cx="2150624" cy="1432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/>
          <p:nvPr/>
        </p:nvSpPr>
        <p:spPr>
          <a:xfrm>
            <a:off x="5531525" y="2364500"/>
            <a:ext cx="2920500" cy="1046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9"/>
          <p:cNvSpPr/>
          <p:nvPr/>
        </p:nvSpPr>
        <p:spPr>
          <a:xfrm>
            <a:off x="1479350" y="1307850"/>
            <a:ext cx="3021000" cy="1046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1479350" y="3274650"/>
            <a:ext cx="3021000" cy="1046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Background - Technical Design </a:t>
            </a:r>
            <a:endParaRPr/>
          </a:p>
        </p:txBody>
      </p:sp>
      <p:pic>
        <p:nvPicPr>
          <p:cNvPr id="204" name="Google Shape;2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9325" y="1307850"/>
            <a:ext cx="1137217" cy="104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9338" y="3274650"/>
            <a:ext cx="1137200" cy="104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1525" y="2364500"/>
            <a:ext cx="1137225" cy="1046707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9"/>
          <p:cNvSpPr txBox="1"/>
          <p:nvPr/>
        </p:nvSpPr>
        <p:spPr>
          <a:xfrm>
            <a:off x="2616525" y="1307850"/>
            <a:ext cx="1783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Frontend: ReactJS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Router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Component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Service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19"/>
          <p:cNvSpPr txBox="1"/>
          <p:nvPr/>
        </p:nvSpPr>
        <p:spPr>
          <a:xfrm>
            <a:off x="2616513" y="3382350"/>
            <a:ext cx="1783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Backend</a:t>
            </a: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Java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Tomcat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Spring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9" name="Google Shape;209;p19"/>
          <p:cNvSpPr txBox="1"/>
          <p:nvPr/>
        </p:nvSpPr>
        <p:spPr>
          <a:xfrm>
            <a:off x="6668750" y="2687750"/>
            <a:ext cx="178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Database: MySQL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0" name="Google Shape;210;p19"/>
          <p:cNvCxnSpPr>
            <a:stCxn id="201" idx="2"/>
            <a:endCxn id="202" idx="0"/>
          </p:cNvCxnSpPr>
          <p:nvPr/>
        </p:nvCxnSpPr>
        <p:spPr>
          <a:xfrm flipH="1" rot="-5400000">
            <a:off x="2530100" y="2814300"/>
            <a:ext cx="920100" cy="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19"/>
          <p:cNvCxnSpPr>
            <a:stCxn id="202" idx="3"/>
            <a:endCxn id="200" idx="2"/>
          </p:cNvCxnSpPr>
          <p:nvPr/>
        </p:nvCxnSpPr>
        <p:spPr>
          <a:xfrm flipH="1" rot="10800000">
            <a:off x="4500350" y="3411300"/>
            <a:ext cx="2491500" cy="3867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19"/>
          <p:cNvCxnSpPr>
            <a:stCxn id="201" idx="3"/>
            <a:endCxn id="200" idx="0"/>
          </p:cNvCxnSpPr>
          <p:nvPr/>
        </p:nvCxnSpPr>
        <p:spPr>
          <a:xfrm>
            <a:off x="4500350" y="1831200"/>
            <a:ext cx="2491500" cy="5334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Background - Technical Design </a:t>
            </a:r>
            <a:endParaRPr/>
          </a:p>
        </p:txBody>
      </p:sp>
      <p:sp>
        <p:nvSpPr>
          <p:cNvPr id="218" name="Google Shape;218;p20"/>
          <p:cNvSpPr txBox="1"/>
          <p:nvPr>
            <p:ph idx="1" type="body"/>
          </p:nvPr>
        </p:nvSpPr>
        <p:spPr>
          <a:xfrm>
            <a:off x="1297500" y="1069050"/>
            <a:ext cx="7038900" cy="3873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zh-CN"/>
              <a:t>Tech stack：frontend (React), backend (SpringMVC, Spring Security), database (MySQL, hibernate)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zh-CN"/>
              <a:t>Why using these tech stacks?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Pros:</a:t>
            </a:r>
            <a:endParaRPr/>
          </a:p>
          <a:p>
            <a:pPr indent="-2984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 sz="1100"/>
              <a:t>React has </a:t>
            </a:r>
            <a:r>
              <a:rPr b="1" lang="zh-CN" sz="1100" u="sng"/>
              <a:t>better performance</a:t>
            </a:r>
            <a:r>
              <a:rPr lang="zh-CN" sz="1100"/>
              <a:t> than other frameworks.</a:t>
            </a:r>
            <a:endParaRPr sz="1100"/>
          </a:p>
          <a:p>
            <a:pPr indent="-2984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 sz="1100"/>
              <a:t>Spring MVC has </a:t>
            </a:r>
            <a:r>
              <a:rPr b="1" lang="zh-CN" sz="1100" u="sng"/>
              <a:t>more flexibility</a:t>
            </a:r>
            <a:r>
              <a:rPr lang="zh-CN" sz="1100"/>
              <a:t>, which offers developers full control of HTML, convenience to test and to integrate extensions into framework. </a:t>
            </a:r>
            <a:endParaRPr sz="1100"/>
          </a:p>
          <a:p>
            <a:pPr indent="-2984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 sz="1100"/>
              <a:t>Spring Security provides developers Servlet API </a:t>
            </a:r>
            <a:r>
              <a:rPr b="1" lang="zh-CN" sz="1100" u="sng"/>
              <a:t>integration</a:t>
            </a:r>
            <a:r>
              <a:rPr lang="zh-CN" sz="1100"/>
              <a:t>, Spring MVC integration and some protections for the website.</a:t>
            </a:r>
            <a:endParaRPr sz="1100"/>
          </a:p>
          <a:p>
            <a:pPr indent="-2984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 sz="1100"/>
              <a:t>MySQL is a </a:t>
            </a:r>
            <a:r>
              <a:rPr b="1" lang="zh-CN" sz="1100" u="sng"/>
              <a:t>secure and reliable</a:t>
            </a:r>
            <a:r>
              <a:rPr lang="zh-CN" sz="1100"/>
              <a:t> DBMS, which is ideal to store web application data, and Hibernate can be applied to different kinds of databases and have </a:t>
            </a:r>
            <a:r>
              <a:rPr b="1" lang="zh-CN" sz="1100" u="sng"/>
              <a:t>good performance and high efficiency</a:t>
            </a:r>
            <a:r>
              <a:rPr lang="zh-CN" sz="1100"/>
              <a:t> due to the use of HQL.</a:t>
            </a:r>
            <a:endParaRPr/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Cons:</a:t>
            </a:r>
            <a:endParaRPr/>
          </a:p>
          <a:p>
            <a:pPr indent="-2984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React can </a:t>
            </a:r>
            <a:r>
              <a:rPr b="1" lang="zh-CN" u="sng"/>
              <a:t>only be applied to the View part</a:t>
            </a:r>
            <a:r>
              <a:rPr lang="zh-CN"/>
              <a:t>, so developers have to use other technology to implement other parts of the project.</a:t>
            </a:r>
            <a:endParaRPr/>
          </a:p>
          <a:p>
            <a:pPr indent="-2984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zh-CN"/>
              <a:t>Spring Framework is </a:t>
            </a:r>
            <a:r>
              <a:rPr b="1" lang="zh-CN" u="sng"/>
              <a:t>too complex to quickly get started</a:t>
            </a:r>
            <a:r>
              <a:rPr lang="zh-CN"/>
              <a:t>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Database Design</a:t>
            </a:r>
            <a:endParaRPr/>
          </a:p>
        </p:txBody>
      </p:sp>
      <p:sp>
        <p:nvSpPr>
          <p:cNvPr id="224" name="Google Shape;224;p21"/>
          <p:cNvSpPr txBox="1"/>
          <p:nvPr/>
        </p:nvSpPr>
        <p:spPr>
          <a:xfrm>
            <a:off x="1297500" y="1231650"/>
            <a:ext cx="48567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Distribution Center: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Store the position and id of three distribution centeres.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Customer: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Store customer’s information and corresponding cart.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Cart: 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Store list of  orders.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DeliveryOrder: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Store the ordered package information.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Tmp. delieveryOrder: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Store the package information which hasn’t been added into cart.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5" name="Google Shape;2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6050" y="1231638"/>
            <a:ext cx="3060149" cy="354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